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, John" userId="4bd23ffd-1280-45fc-a8ba-5e807515d52c" providerId="ADAL" clId="{2BBDA6AF-0467-47B2-9552-BD1758EFE147}"/>
    <pc:docChg chg="undo custSel modSld">
      <pc:chgData name="Lee, John" userId="4bd23ffd-1280-45fc-a8ba-5e807515d52c" providerId="ADAL" clId="{2BBDA6AF-0467-47B2-9552-BD1758EFE147}" dt="2025-03-12T13:49:23.024" v="83" actId="20577"/>
      <pc:docMkLst>
        <pc:docMk/>
      </pc:docMkLst>
      <pc:sldChg chg="modSp mod">
        <pc:chgData name="Lee, John" userId="4bd23ffd-1280-45fc-a8ba-5e807515d52c" providerId="ADAL" clId="{2BBDA6AF-0467-47B2-9552-BD1758EFE147}" dt="2025-03-12T13:49:23.024" v="83" actId="20577"/>
        <pc:sldMkLst>
          <pc:docMk/>
          <pc:sldMk cId="830963268" sldId="256"/>
        </pc:sldMkLst>
        <pc:spChg chg="mod">
          <ac:chgData name="Lee, John" userId="4bd23ffd-1280-45fc-a8ba-5e807515d52c" providerId="ADAL" clId="{2BBDA6AF-0467-47B2-9552-BD1758EFE147}" dt="2025-03-12T12:24:31.708" v="3" actId="14100"/>
          <ac:spMkLst>
            <pc:docMk/>
            <pc:sldMk cId="830963268" sldId="256"/>
            <ac:spMk id="2" creationId="{5FFCA3F3-2B37-D2E0-5303-412224849E7E}"/>
          </ac:spMkLst>
        </pc:spChg>
        <pc:picChg chg="mod">
          <ac:chgData name="Lee, John" userId="4bd23ffd-1280-45fc-a8ba-5e807515d52c" providerId="ADAL" clId="{2BBDA6AF-0467-47B2-9552-BD1758EFE147}" dt="2025-03-12T12:24:41.072" v="6" actId="14100"/>
          <ac:picMkLst>
            <pc:docMk/>
            <pc:sldMk cId="830963268" sldId="256"/>
            <ac:picMk id="6" creationId="{AAA2E474-D277-0FE5-9F58-FD51838156BC}"/>
          </ac:picMkLst>
        </pc:picChg>
      </pc:sldChg>
    </pc:docChg>
  </pc:docChgLst>
  <pc:docChgLst>
    <pc:chgData name="Lee, John" userId="4bd23ffd-1280-45fc-a8ba-5e807515d52c" providerId="ADAL" clId="{2EB735F6-BFEC-4259-902B-0202EBEDB8AF}"/>
    <pc:docChg chg="undo redo custSel modSld">
      <pc:chgData name="Lee, John" userId="4bd23ffd-1280-45fc-a8ba-5e807515d52c" providerId="ADAL" clId="{2EB735F6-BFEC-4259-902B-0202EBEDB8AF}" dt="2025-04-09T15:43:24.730" v="25" actId="6549"/>
      <pc:docMkLst>
        <pc:docMk/>
      </pc:docMkLst>
      <pc:sldChg chg="delSp modSp mod">
        <pc:chgData name="Lee, John" userId="4bd23ffd-1280-45fc-a8ba-5e807515d52c" providerId="ADAL" clId="{2EB735F6-BFEC-4259-902B-0202EBEDB8AF}" dt="2025-04-09T15:43:24.730" v="25" actId="6549"/>
        <pc:sldMkLst>
          <pc:docMk/>
          <pc:sldMk cId="830963268" sldId="256"/>
        </pc:sldMkLst>
        <pc:spChg chg="mod">
          <ac:chgData name="Lee, John" userId="4bd23ffd-1280-45fc-a8ba-5e807515d52c" providerId="ADAL" clId="{2EB735F6-BFEC-4259-902B-0202EBEDB8AF}" dt="2025-04-09T15:43:24.730" v="25" actId="6549"/>
          <ac:spMkLst>
            <pc:docMk/>
            <pc:sldMk cId="830963268" sldId="256"/>
            <ac:spMk id="2" creationId="{5FFCA3F3-2B37-D2E0-5303-412224849E7E}"/>
          </ac:spMkLst>
        </pc:spChg>
        <pc:spChg chg="mod">
          <ac:chgData name="Lee, John" userId="4bd23ffd-1280-45fc-a8ba-5e807515d52c" providerId="ADAL" clId="{2EB735F6-BFEC-4259-902B-0202EBEDB8AF}" dt="2025-04-09T15:42:53.179" v="8" actId="20577"/>
          <ac:spMkLst>
            <pc:docMk/>
            <pc:sldMk cId="830963268" sldId="256"/>
            <ac:spMk id="38" creationId="{1BB465F5-27B3-A751-833D-3592737A2686}"/>
          </ac:spMkLst>
        </pc:spChg>
        <pc:spChg chg="del">
          <ac:chgData name="Lee, John" userId="4bd23ffd-1280-45fc-a8ba-5e807515d52c" providerId="ADAL" clId="{2EB735F6-BFEC-4259-902B-0202EBEDB8AF}" dt="2025-04-09T15:22:40.882" v="0" actId="478"/>
          <ac:spMkLst>
            <pc:docMk/>
            <pc:sldMk cId="830963268" sldId="256"/>
            <ac:spMk id="81" creationId="{50A34C55-EADE-D310-56D8-CAFBE2FD154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A330-5211-462E-9190-034D878105FD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104F-3B3E-454C-AB75-838A683AA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60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A330-5211-462E-9190-034D878105FD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104F-3B3E-454C-AB75-838A683AA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82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A330-5211-462E-9190-034D878105FD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104F-3B3E-454C-AB75-838A683AA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A330-5211-462E-9190-034D878105FD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104F-3B3E-454C-AB75-838A683AA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24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A330-5211-462E-9190-034D878105FD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104F-3B3E-454C-AB75-838A683AA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7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A330-5211-462E-9190-034D878105FD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104F-3B3E-454C-AB75-838A683AA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20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A330-5211-462E-9190-034D878105FD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104F-3B3E-454C-AB75-838A683AA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17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A330-5211-462E-9190-034D878105FD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104F-3B3E-454C-AB75-838A683AA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3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A330-5211-462E-9190-034D878105FD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104F-3B3E-454C-AB75-838A683AA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37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A330-5211-462E-9190-034D878105FD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104F-3B3E-454C-AB75-838A683AA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02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A330-5211-462E-9190-034D878105FD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104F-3B3E-454C-AB75-838A683AA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89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A0A330-5211-462E-9190-034D878105FD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8D104F-3B3E-454C-AB75-838A683AA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08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CA3F3-2B37-D2E0-5303-412224849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99" y="1736513"/>
            <a:ext cx="4085081" cy="5079759"/>
          </a:xfrm>
          <a:ln>
            <a:solidFill>
              <a:schemeClr val="tx1"/>
            </a:solidFill>
          </a:ln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 road closures of the A361 are planned.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Traffic management will be deployed for the following times: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-- Sun-Mon 20:00hrs to 06:00hrs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-- Mon-Tue 20:00hrs to 06:00hrs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-- Tue-Wed 20:00hrs to 06:00hrs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-- Wed-Thu 20:00hrs to 06:00hrs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-- Thu-Fri 20:00hrs to 06:00hrs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-- Fri-Sat 20:00hrs to 06:00hrs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traffic management will be removed during the daytime throughout the week.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Traffic management being used will include: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-- 2-way temporary traffic lights which will be attended to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minimise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disruption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-- 3-way temporary traffic lights which will be attended to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minimise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disruption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-- lane closures on widened sections which will maintain the flow of traffic in both directions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-- two lanes on the roundabouts at Landkey and Borners bridge will be reduced to a single lane with cones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32E779-1B88-5B32-CB11-D215CD5B9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408" y="6942844"/>
            <a:ext cx="5143500" cy="239165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8812B7C-2B21-7222-3BA9-BDABFAE8A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432" y="225809"/>
            <a:ext cx="2138546" cy="646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A2E474-D277-0FE5-9F58-FD5183815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6942844"/>
            <a:ext cx="6071616" cy="2661779"/>
          </a:xfrm>
          <a:prstGeom prst="rect">
            <a:avLst/>
          </a:prstGeom>
        </p:spPr>
      </p:pic>
      <p:sp>
        <p:nvSpPr>
          <p:cNvPr id="7" name="Circle: Hollow 6">
            <a:extLst>
              <a:ext uri="{FF2B5EF4-FFF2-40B4-BE49-F238E27FC236}">
                <a16:creationId xmlns:a16="http://schemas.microsoft.com/office/drawing/2014/main" id="{BA2533D7-5D45-1F7B-78E8-0F8CFA72BF5C}"/>
              </a:ext>
            </a:extLst>
          </p:cNvPr>
          <p:cNvSpPr>
            <a:spLocks/>
          </p:cNvSpPr>
          <p:nvPr/>
        </p:nvSpPr>
        <p:spPr>
          <a:xfrm>
            <a:off x="587883" y="7223125"/>
            <a:ext cx="47625" cy="45719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13E1FB0-CA83-1147-2A41-87670C3ECC67}"/>
              </a:ext>
            </a:extLst>
          </p:cNvPr>
          <p:cNvSpPr>
            <a:spLocks/>
          </p:cNvSpPr>
          <p:nvPr/>
        </p:nvSpPr>
        <p:spPr>
          <a:xfrm>
            <a:off x="1251966" y="7398384"/>
            <a:ext cx="47625" cy="45719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1E0DD702-8232-7406-3555-199F80A40E18}"/>
              </a:ext>
            </a:extLst>
          </p:cNvPr>
          <p:cNvSpPr>
            <a:spLocks/>
          </p:cNvSpPr>
          <p:nvPr/>
        </p:nvSpPr>
        <p:spPr>
          <a:xfrm>
            <a:off x="6417183" y="9170034"/>
            <a:ext cx="47625" cy="45719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ECA21C2-D5D1-74A6-9817-E2A161E92F79}"/>
              </a:ext>
            </a:extLst>
          </p:cNvPr>
          <p:cNvSpPr>
            <a:spLocks/>
          </p:cNvSpPr>
          <p:nvPr/>
        </p:nvSpPr>
        <p:spPr>
          <a:xfrm>
            <a:off x="5554091" y="8719184"/>
            <a:ext cx="47625" cy="45719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F39536-A5C5-010E-8585-49659B0312AF}"/>
              </a:ext>
            </a:extLst>
          </p:cNvPr>
          <p:cNvSpPr>
            <a:spLocks/>
          </p:cNvSpPr>
          <p:nvPr/>
        </p:nvSpPr>
        <p:spPr>
          <a:xfrm>
            <a:off x="616458" y="7242175"/>
            <a:ext cx="638175" cy="177800"/>
          </a:xfrm>
          <a:custGeom>
            <a:avLst/>
            <a:gdLst>
              <a:gd name="connsiteX0" fmla="*/ 0 w 638175"/>
              <a:gd name="connsiteY0" fmla="*/ 0 h 177800"/>
              <a:gd name="connsiteX1" fmla="*/ 209550 w 638175"/>
              <a:gd name="connsiteY1" fmla="*/ 41275 h 177800"/>
              <a:gd name="connsiteX2" fmla="*/ 438150 w 638175"/>
              <a:gd name="connsiteY2" fmla="*/ 117475 h 177800"/>
              <a:gd name="connsiteX3" fmla="*/ 638175 w 638175"/>
              <a:gd name="connsiteY3" fmla="*/ 1778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177800">
                <a:moveTo>
                  <a:pt x="0" y="0"/>
                </a:moveTo>
                <a:lnTo>
                  <a:pt x="209550" y="41275"/>
                </a:lnTo>
                <a:lnTo>
                  <a:pt x="438150" y="117475"/>
                </a:lnTo>
                <a:lnTo>
                  <a:pt x="638175" y="1778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14E436-59FF-47C9-D047-770B0B225B4F}"/>
              </a:ext>
            </a:extLst>
          </p:cNvPr>
          <p:cNvSpPr>
            <a:spLocks/>
          </p:cNvSpPr>
          <p:nvPr/>
        </p:nvSpPr>
        <p:spPr>
          <a:xfrm>
            <a:off x="1299083" y="7423150"/>
            <a:ext cx="4248150" cy="1308100"/>
          </a:xfrm>
          <a:custGeom>
            <a:avLst/>
            <a:gdLst>
              <a:gd name="connsiteX0" fmla="*/ 0 w 4248150"/>
              <a:gd name="connsiteY0" fmla="*/ 0 h 1308100"/>
              <a:gd name="connsiteX1" fmla="*/ 180975 w 4248150"/>
              <a:gd name="connsiteY1" fmla="*/ 6350 h 1308100"/>
              <a:gd name="connsiteX2" fmla="*/ 368300 w 4248150"/>
              <a:gd name="connsiteY2" fmla="*/ 76200 h 1308100"/>
              <a:gd name="connsiteX3" fmla="*/ 736600 w 4248150"/>
              <a:gd name="connsiteY3" fmla="*/ 304800 h 1308100"/>
              <a:gd name="connsiteX4" fmla="*/ 908050 w 4248150"/>
              <a:gd name="connsiteY4" fmla="*/ 419100 h 1308100"/>
              <a:gd name="connsiteX5" fmla="*/ 1130300 w 4248150"/>
              <a:gd name="connsiteY5" fmla="*/ 485775 h 1308100"/>
              <a:gd name="connsiteX6" fmla="*/ 1314450 w 4248150"/>
              <a:gd name="connsiteY6" fmla="*/ 552450 h 1308100"/>
              <a:gd name="connsiteX7" fmla="*/ 1428750 w 4248150"/>
              <a:gd name="connsiteY7" fmla="*/ 641350 h 1308100"/>
              <a:gd name="connsiteX8" fmla="*/ 1495425 w 4248150"/>
              <a:gd name="connsiteY8" fmla="*/ 666750 h 1308100"/>
              <a:gd name="connsiteX9" fmla="*/ 1679575 w 4248150"/>
              <a:gd name="connsiteY9" fmla="*/ 685800 h 1308100"/>
              <a:gd name="connsiteX10" fmla="*/ 2003425 w 4248150"/>
              <a:gd name="connsiteY10" fmla="*/ 768350 h 1308100"/>
              <a:gd name="connsiteX11" fmla="*/ 2336800 w 4248150"/>
              <a:gd name="connsiteY11" fmla="*/ 835025 h 1308100"/>
              <a:gd name="connsiteX12" fmla="*/ 2765425 w 4248150"/>
              <a:gd name="connsiteY12" fmla="*/ 850900 h 1308100"/>
              <a:gd name="connsiteX13" fmla="*/ 2994025 w 4248150"/>
              <a:gd name="connsiteY13" fmla="*/ 844550 h 1308100"/>
              <a:gd name="connsiteX14" fmla="*/ 3286125 w 4248150"/>
              <a:gd name="connsiteY14" fmla="*/ 917575 h 1308100"/>
              <a:gd name="connsiteX15" fmla="*/ 3575050 w 4248150"/>
              <a:gd name="connsiteY15" fmla="*/ 876300 h 1308100"/>
              <a:gd name="connsiteX16" fmla="*/ 3648075 w 4248150"/>
              <a:gd name="connsiteY16" fmla="*/ 866775 h 1308100"/>
              <a:gd name="connsiteX17" fmla="*/ 3730625 w 4248150"/>
              <a:gd name="connsiteY17" fmla="*/ 869950 h 1308100"/>
              <a:gd name="connsiteX18" fmla="*/ 3790950 w 4248150"/>
              <a:gd name="connsiteY18" fmla="*/ 898525 h 1308100"/>
              <a:gd name="connsiteX19" fmla="*/ 3851275 w 4248150"/>
              <a:gd name="connsiteY19" fmla="*/ 923925 h 1308100"/>
              <a:gd name="connsiteX20" fmla="*/ 3908425 w 4248150"/>
              <a:gd name="connsiteY20" fmla="*/ 1003300 h 1308100"/>
              <a:gd name="connsiteX21" fmla="*/ 3975100 w 4248150"/>
              <a:gd name="connsiteY21" fmla="*/ 1089025 h 1308100"/>
              <a:gd name="connsiteX22" fmla="*/ 4032250 w 4248150"/>
              <a:gd name="connsiteY22" fmla="*/ 1165225 h 1308100"/>
              <a:gd name="connsiteX23" fmla="*/ 4089400 w 4248150"/>
              <a:gd name="connsiteY23" fmla="*/ 1216025 h 1308100"/>
              <a:gd name="connsiteX24" fmla="*/ 4162425 w 4248150"/>
              <a:gd name="connsiteY24" fmla="*/ 1263650 h 1308100"/>
              <a:gd name="connsiteX25" fmla="*/ 4248150 w 4248150"/>
              <a:gd name="connsiteY25" fmla="*/ 13081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48150" h="1308100">
                <a:moveTo>
                  <a:pt x="0" y="0"/>
                </a:moveTo>
                <a:lnTo>
                  <a:pt x="180975" y="6350"/>
                </a:lnTo>
                <a:lnTo>
                  <a:pt x="368300" y="76200"/>
                </a:lnTo>
                <a:lnTo>
                  <a:pt x="736600" y="304800"/>
                </a:lnTo>
                <a:lnTo>
                  <a:pt x="908050" y="419100"/>
                </a:lnTo>
                <a:lnTo>
                  <a:pt x="1130300" y="485775"/>
                </a:lnTo>
                <a:lnTo>
                  <a:pt x="1314450" y="552450"/>
                </a:lnTo>
                <a:lnTo>
                  <a:pt x="1428750" y="641350"/>
                </a:lnTo>
                <a:lnTo>
                  <a:pt x="1495425" y="666750"/>
                </a:lnTo>
                <a:lnTo>
                  <a:pt x="1679575" y="685800"/>
                </a:lnTo>
                <a:lnTo>
                  <a:pt x="2003425" y="768350"/>
                </a:lnTo>
                <a:lnTo>
                  <a:pt x="2336800" y="835025"/>
                </a:lnTo>
                <a:lnTo>
                  <a:pt x="2765425" y="850900"/>
                </a:lnTo>
                <a:lnTo>
                  <a:pt x="2994025" y="844550"/>
                </a:lnTo>
                <a:lnTo>
                  <a:pt x="3286125" y="917575"/>
                </a:lnTo>
                <a:lnTo>
                  <a:pt x="3575050" y="876300"/>
                </a:lnTo>
                <a:lnTo>
                  <a:pt x="3648075" y="866775"/>
                </a:lnTo>
                <a:lnTo>
                  <a:pt x="3730625" y="869950"/>
                </a:lnTo>
                <a:lnTo>
                  <a:pt x="3790950" y="898525"/>
                </a:lnTo>
                <a:lnTo>
                  <a:pt x="3851275" y="923925"/>
                </a:lnTo>
                <a:lnTo>
                  <a:pt x="3908425" y="1003300"/>
                </a:lnTo>
                <a:lnTo>
                  <a:pt x="3975100" y="1089025"/>
                </a:lnTo>
                <a:lnTo>
                  <a:pt x="4032250" y="1165225"/>
                </a:lnTo>
                <a:lnTo>
                  <a:pt x="4089400" y="1216025"/>
                </a:lnTo>
                <a:lnTo>
                  <a:pt x="4162425" y="1263650"/>
                </a:lnTo>
                <a:lnTo>
                  <a:pt x="4248150" y="13081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FDFFC36-3B27-8D5D-AFD9-D3CDF4BE2CFD}"/>
              </a:ext>
            </a:extLst>
          </p:cNvPr>
          <p:cNvSpPr>
            <a:spLocks/>
          </p:cNvSpPr>
          <p:nvPr/>
        </p:nvSpPr>
        <p:spPr>
          <a:xfrm>
            <a:off x="5601208" y="8750300"/>
            <a:ext cx="815975" cy="434975"/>
          </a:xfrm>
          <a:custGeom>
            <a:avLst/>
            <a:gdLst>
              <a:gd name="connsiteX0" fmla="*/ 0 w 815975"/>
              <a:gd name="connsiteY0" fmla="*/ 0 h 434975"/>
              <a:gd name="connsiteX1" fmla="*/ 273050 w 815975"/>
              <a:gd name="connsiteY1" fmla="*/ 168275 h 434975"/>
              <a:gd name="connsiteX2" fmla="*/ 479425 w 815975"/>
              <a:gd name="connsiteY2" fmla="*/ 292100 h 434975"/>
              <a:gd name="connsiteX3" fmla="*/ 606425 w 815975"/>
              <a:gd name="connsiteY3" fmla="*/ 358775 h 434975"/>
              <a:gd name="connsiteX4" fmla="*/ 733425 w 815975"/>
              <a:gd name="connsiteY4" fmla="*/ 406400 h 434975"/>
              <a:gd name="connsiteX5" fmla="*/ 815975 w 815975"/>
              <a:gd name="connsiteY5" fmla="*/ 434975 h 43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975" h="434975">
                <a:moveTo>
                  <a:pt x="0" y="0"/>
                </a:moveTo>
                <a:lnTo>
                  <a:pt x="273050" y="168275"/>
                </a:lnTo>
                <a:lnTo>
                  <a:pt x="479425" y="292100"/>
                </a:lnTo>
                <a:lnTo>
                  <a:pt x="606425" y="358775"/>
                </a:lnTo>
                <a:lnTo>
                  <a:pt x="733425" y="406400"/>
                </a:lnTo>
                <a:lnTo>
                  <a:pt x="815975" y="43497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D358B-1F92-8A81-2C71-655B3FD05203}"/>
              </a:ext>
            </a:extLst>
          </p:cNvPr>
          <p:cNvSpPr txBox="1">
            <a:spLocks/>
          </p:cNvSpPr>
          <p:nvPr/>
        </p:nvSpPr>
        <p:spPr>
          <a:xfrm>
            <a:off x="580453" y="7437989"/>
            <a:ext cx="373380" cy="1958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400" dirty="0"/>
              <a:t>PORTMORE ROUNABOUT</a:t>
            </a:r>
            <a:endParaRPr lang="en-GB" sz="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DC1BF8-C297-2BB9-D862-ABBF88FBDEF5}"/>
              </a:ext>
            </a:extLst>
          </p:cNvPr>
          <p:cNvSpPr txBox="1">
            <a:spLocks/>
          </p:cNvSpPr>
          <p:nvPr/>
        </p:nvSpPr>
        <p:spPr>
          <a:xfrm>
            <a:off x="1003807" y="7728595"/>
            <a:ext cx="403511" cy="1958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400" dirty="0"/>
              <a:t>LANDKEY ROUNDABOUT</a:t>
            </a:r>
            <a:endParaRPr lang="en-GB" sz="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B937D0-5DAE-5988-1B02-C14FE3CC68A3}"/>
              </a:ext>
            </a:extLst>
          </p:cNvPr>
          <p:cNvSpPr txBox="1">
            <a:spLocks/>
          </p:cNvSpPr>
          <p:nvPr/>
        </p:nvSpPr>
        <p:spPr>
          <a:xfrm>
            <a:off x="5137150" y="8937193"/>
            <a:ext cx="416433" cy="1958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400" dirty="0"/>
              <a:t>NORTH ALLER ROUNDABOUT</a:t>
            </a:r>
            <a:endParaRPr lang="en-GB" sz="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B47568-0566-7876-35F2-1559F0AB6761}"/>
              </a:ext>
            </a:extLst>
          </p:cNvPr>
          <p:cNvSpPr txBox="1">
            <a:spLocks/>
          </p:cNvSpPr>
          <p:nvPr/>
        </p:nvSpPr>
        <p:spPr>
          <a:xfrm>
            <a:off x="6103144" y="8683257"/>
            <a:ext cx="433387" cy="2573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400" dirty="0"/>
              <a:t>BORNERS BRIDGE ROUNDABOUT</a:t>
            </a:r>
            <a:endParaRPr lang="en-GB" sz="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68994-BD29-0DA8-84D0-7095AEF15270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5345367" y="8764903"/>
            <a:ext cx="221320" cy="172290"/>
          </a:xfrm>
          <a:prstGeom prst="straightConnector1">
            <a:avLst/>
          </a:prstGeom>
          <a:ln w="9525">
            <a:solidFill>
              <a:schemeClr val="tx1"/>
            </a:solidFill>
            <a:tailEnd type="stealth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0C87CD9-0444-405D-19CD-C2CB475F15E4}"/>
              </a:ext>
            </a:extLst>
          </p:cNvPr>
          <p:cNvCxnSpPr>
            <a:cxnSpLocks/>
            <a:stCxn id="17" idx="2"/>
            <a:endCxn id="9" idx="0"/>
          </p:cNvCxnSpPr>
          <p:nvPr/>
        </p:nvCxnSpPr>
        <p:spPr>
          <a:xfrm>
            <a:off x="6319838" y="8940626"/>
            <a:ext cx="121158" cy="229408"/>
          </a:xfrm>
          <a:prstGeom prst="straightConnector1">
            <a:avLst/>
          </a:prstGeom>
          <a:ln w="9525">
            <a:solidFill>
              <a:schemeClr val="tx1"/>
            </a:solidFill>
            <a:tailEnd type="stealth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318A13-9974-D6C9-CCB8-B9200A56C12D}"/>
              </a:ext>
            </a:extLst>
          </p:cNvPr>
          <p:cNvCxnSpPr>
            <a:cxnSpLocks/>
            <a:stCxn id="15" idx="0"/>
            <a:endCxn id="8" idx="3"/>
          </p:cNvCxnSpPr>
          <p:nvPr/>
        </p:nvCxnSpPr>
        <p:spPr>
          <a:xfrm flipV="1">
            <a:off x="1205563" y="7437408"/>
            <a:ext cx="53378" cy="291187"/>
          </a:xfrm>
          <a:prstGeom prst="straightConnector1">
            <a:avLst/>
          </a:prstGeom>
          <a:ln w="9525">
            <a:solidFill>
              <a:schemeClr val="tx1"/>
            </a:solidFill>
            <a:tailEnd type="stealth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CEB8DFE-DCBC-D613-9C5C-C7F762DF23DF}"/>
              </a:ext>
            </a:extLst>
          </p:cNvPr>
          <p:cNvCxnSpPr>
            <a:cxnSpLocks/>
            <a:stCxn id="14" idx="0"/>
            <a:endCxn id="7" idx="5"/>
          </p:cNvCxnSpPr>
          <p:nvPr/>
        </p:nvCxnSpPr>
        <p:spPr>
          <a:xfrm flipH="1" flipV="1">
            <a:off x="628533" y="7262149"/>
            <a:ext cx="138610" cy="175840"/>
          </a:xfrm>
          <a:prstGeom prst="straightConnector1">
            <a:avLst/>
          </a:prstGeom>
          <a:ln w="9525">
            <a:solidFill>
              <a:schemeClr val="tx1"/>
            </a:solidFill>
            <a:tailEnd type="stealth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3654C82-2470-EC50-8308-06C8E35CC7D3}"/>
              </a:ext>
            </a:extLst>
          </p:cNvPr>
          <p:cNvSpPr>
            <a:spLocks/>
          </p:cNvSpPr>
          <p:nvPr/>
        </p:nvSpPr>
        <p:spPr>
          <a:xfrm>
            <a:off x="3781933" y="8229600"/>
            <a:ext cx="85725" cy="666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32124F-31AE-A262-296F-9784122E6632}"/>
              </a:ext>
            </a:extLst>
          </p:cNvPr>
          <p:cNvSpPr txBox="1">
            <a:spLocks/>
          </p:cNvSpPr>
          <p:nvPr/>
        </p:nvSpPr>
        <p:spPr>
          <a:xfrm>
            <a:off x="3604387" y="8558811"/>
            <a:ext cx="355092" cy="2573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400" dirty="0"/>
              <a:t>WEST BUCKLAND JUNCTION</a:t>
            </a:r>
            <a:endParaRPr lang="en-GB" sz="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5E1EFC2-909B-A9E1-779A-62DF953C8FB2}"/>
              </a:ext>
            </a:extLst>
          </p:cNvPr>
          <p:cNvCxnSpPr>
            <a:cxnSpLocks/>
            <a:stCxn id="34" idx="0"/>
            <a:endCxn id="31" idx="2"/>
          </p:cNvCxnSpPr>
          <p:nvPr/>
        </p:nvCxnSpPr>
        <p:spPr>
          <a:xfrm flipV="1">
            <a:off x="3781933" y="8296275"/>
            <a:ext cx="42863" cy="262536"/>
          </a:xfrm>
          <a:prstGeom prst="straightConnector1">
            <a:avLst/>
          </a:prstGeom>
          <a:ln w="9525">
            <a:solidFill>
              <a:schemeClr val="tx1"/>
            </a:solidFill>
            <a:tailEnd type="stealth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BB465F5-27B3-A751-833D-3592737A2686}"/>
              </a:ext>
            </a:extLst>
          </p:cNvPr>
          <p:cNvSpPr txBox="1"/>
          <p:nvPr/>
        </p:nvSpPr>
        <p:spPr>
          <a:xfrm>
            <a:off x="514350" y="225809"/>
            <a:ext cx="40850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North Devon Link Road</a:t>
            </a: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Traffic Bulletin</a:t>
            </a: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April 2025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24D734C-A284-EBC9-3150-8FC6F086D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326" y="923248"/>
            <a:ext cx="2138546" cy="801166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CDE10AFA-F73B-3FDF-36C0-443336B15695}"/>
              </a:ext>
            </a:extLst>
          </p:cNvPr>
          <p:cNvSpPr/>
          <p:nvPr/>
        </p:nvSpPr>
        <p:spPr>
          <a:xfrm rot="865321">
            <a:off x="652427" y="7261676"/>
            <a:ext cx="550334" cy="121721"/>
          </a:xfrm>
          <a:prstGeom prst="rect">
            <a:avLst/>
          </a:prstGeom>
          <a:solidFill>
            <a:srgbClr val="FFFF00">
              <a:alpha val="5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C5D039E-697F-549A-9FA0-F3DDFAC79722}"/>
              </a:ext>
            </a:extLst>
          </p:cNvPr>
          <p:cNvSpPr/>
          <p:nvPr/>
        </p:nvSpPr>
        <p:spPr>
          <a:xfrm>
            <a:off x="3761938" y="8203048"/>
            <a:ext cx="135565" cy="121721"/>
          </a:xfrm>
          <a:prstGeom prst="rect">
            <a:avLst/>
          </a:prstGeom>
          <a:solidFill>
            <a:srgbClr val="FFFF00">
              <a:alpha val="5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DDAD5AA-551B-859E-7CCF-F7964127B976}"/>
              </a:ext>
            </a:extLst>
          </p:cNvPr>
          <p:cNvSpPr/>
          <p:nvPr/>
        </p:nvSpPr>
        <p:spPr>
          <a:xfrm rot="1948564">
            <a:off x="1608231" y="7572943"/>
            <a:ext cx="550334" cy="121721"/>
          </a:xfrm>
          <a:prstGeom prst="rect">
            <a:avLst/>
          </a:prstGeom>
          <a:solidFill>
            <a:srgbClr val="FFFF00">
              <a:alpha val="5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69F3F15-3598-E792-366C-6F5E429E62FE}"/>
              </a:ext>
            </a:extLst>
          </p:cNvPr>
          <p:cNvSpPr/>
          <p:nvPr/>
        </p:nvSpPr>
        <p:spPr>
          <a:xfrm rot="1397198">
            <a:off x="2205514" y="7887266"/>
            <a:ext cx="550334" cy="121721"/>
          </a:xfrm>
          <a:prstGeom prst="rect">
            <a:avLst/>
          </a:prstGeom>
          <a:solidFill>
            <a:srgbClr val="FFFF00">
              <a:alpha val="5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F084CE-C2EA-9D0A-BAC6-1898ED86F3C6}"/>
              </a:ext>
            </a:extLst>
          </p:cNvPr>
          <p:cNvSpPr txBox="1">
            <a:spLocks/>
          </p:cNvSpPr>
          <p:nvPr/>
        </p:nvSpPr>
        <p:spPr>
          <a:xfrm>
            <a:off x="619388" y="6877646"/>
            <a:ext cx="453725" cy="19581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400" dirty="0"/>
              <a:t>2-WAY TRAFFIC LIGHTS</a:t>
            </a:r>
            <a:endParaRPr lang="en-GB" sz="4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525C19-556D-F567-4515-C76620B5DD45}"/>
              </a:ext>
            </a:extLst>
          </p:cNvPr>
          <p:cNvCxnSpPr>
            <a:cxnSpLocks/>
            <a:stCxn id="51" idx="2"/>
            <a:endCxn id="46" idx="0"/>
          </p:cNvCxnSpPr>
          <p:nvPr/>
        </p:nvCxnSpPr>
        <p:spPr>
          <a:xfrm>
            <a:off x="846251" y="7073460"/>
            <a:ext cx="96501" cy="190134"/>
          </a:xfrm>
          <a:prstGeom prst="straightConnector1">
            <a:avLst/>
          </a:prstGeom>
          <a:ln w="9525">
            <a:solidFill>
              <a:srgbClr val="FF0000"/>
            </a:solidFill>
            <a:tailEnd type="stealth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22F9D84-757B-FEAF-56B8-874F57CE737B}"/>
              </a:ext>
            </a:extLst>
          </p:cNvPr>
          <p:cNvSpPr txBox="1">
            <a:spLocks/>
          </p:cNvSpPr>
          <p:nvPr/>
        </p:nvSpPr>
        <p:spPr>
          <a:xfrm>
            <a:off x="4019802" y="7842422"/>
            <a:ext cx="436905" cy="19581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400" dirty="0"/>
              <a:t>3-WAY TRAFFIC LIGHTS</a:t>
            </a:r>
            <a:endParaRPr lang="en-GB" sz="400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F85579A-9D71-2CBD-D920-1FE0444797C1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3829721" y="7946109"/>
            <a:ext cx="189961" cy="256939"/>
          </a:xfrm>
          <a:prstGeom prst="straightConnector1">
            <a:avLst/>
          </a:prstGeom>
          <a:ln w="9525">
            <a:solidFill>
              <a:srgbClr val="FF0000"/>
            </a:solidFill>
            <a:tailEnd type="stealth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10B0C5DD-17FC-A3D0-247D-78B26F99FFAF}"/>
              </a:ext>
            </a:extLst>
          </p:cNvPr>
          <p:cNvSpPr txBox="1">
            <a:spLocks/>
          </p:cNvSpPr>
          <p:nvPr/>
        </p:nvSpPr>
        <p:spPr>
          <a:xfrm>
            <a:off x="2108399" y="7386647"/>
            <a:ext cx="301655" cy="19581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400" dirty="0"/>
              <a:t>LANE CLOSURE</a:t>
            </a:r>
            <a:endParaRPr lang="en-GB" sz="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5C4E5AC-1B1C-8971-28CC-2AF97B6C6FC4}"/>
              </a:ext>
            </a:extLst>
          </p:cNvPr>
          <p:cNvSpPr txBox="1">
            <a:spLocks/>
          </p:cNvSpPr>
          <p:nvPr/>
        </p:nvSpPr>
        <p:spPr>
          <a:xfrm>
            <a:off x="2689605" y="7673151"/>
            <a:ext cx="510318" cy="19581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400" dirty="0"/>
              <a:t>LANE CLOSURE + TRAFFIC LIGHTS</a:t>
            </a:r>
            <a:endParaRPr lang="en-GB" sz="4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787C82E-2452-E6A8-16E5-0BB8E849AE58}"/>
              </a:ext>
            </a:extLst>
          </p:cNvPr>
          <p:cNvCxnSpPr>
            <a:cxnSpLocks/>
            <a:stCxn id="59" idx="1"/>
            <a:endCxn id="49" idx="0"/>
          </p:cNvCxnSpPr>
          <p:nvPr/>
        </p:nvCxnSpPr>
        <p:spPr>
          <a:xfrm flipH="1">
            <a:off x="1916077" y="7484554"/>
            <a:ext cx="192322" cy="97907"/>
          </a:xfrm>
          <a:prstGeom prst="straightConnector1">
            <a:avLst/>
          </a:prstGeom>
          <a:ln w="9525">
            <a:solidFill>
              <a:srgbClr val="FF0000"/>
            </a:solidFill>
            <a:tailEnd type="stealth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2DB2EA4-51F0-63A8-4268-9E024BE6BF14}"/>
              </a:ext>
            </a:extLst>
          </p:cNvPr>
          <p:cNvCxnSpPr>
            <a:cxnSpLocks/>
          </p:cNvCxnSpPr>
          <p:nvPr/>
        </p:nvCxnSpPr>
        <p:spPr>
          <a:xfrm flipH="1">
            <a:off x="2649489" y="7876058"/>
            <a:ext cx="306329" cy="86386"/>
          </a:xfrm>
          <a:prstGeom prst="straightConnector1">
            <a:avLst/>
          </a:prstGeom>
          <a:ln w="9525">
            <a:solidFill>
              <a:srgbClr val="FF0000"/>
            </a:solidFill>
            <a:tailEnd type="stealth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id="{ABB8160F-19E3-078F-7893-204361C7820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2996"/>
          <a:stretch/>
        </p:blipFill>
        <p:spPr>
          <a:xfrm>
            <a:off x="5080665" y="3891301"/>
            <a:ext cx="945836" cy="1034083"/>
          </a:xfrm>
          <a:prstGeom prst="rect">
            <a:avLst/>
          </a:prstGeom>
        </p:spPr>
      </p:pic>
      <p:sp>
        <p:nvSpPr>
          <p:cNvPr id="84" name="Title 1">
            <a:extLst>
              <a:ext uri="{FF2B5EF4-FFF2-40B4-BE49-F238E27FC236}">
                <a16:creationId xmlns:a16="http://schemas.microsoft.com/office/drawing/2014/main" id="{063E1515-4F62-760C-97AA-AD28ECEBA5CC}"/>
              </a:ext>
            </a:extLst>
          </p:cNvPr>
          <p:cNvSpPr txBox="1">
            <a:spLocks/>
          </p:cNvSpPr>
          <p:nvPr/>
        </p:nvSpPr>
        <p:spPr>
          <a:xfrm>
            <a:off x="4413250" y="1736513"/>
            <a:ext cx="2342142" cy="508338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Our Public Liaison Officer, Caroline Cann can be contacted on:</a:t>
            </a: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E: NDLR@alungriffiths.co.uk </a:t>
            </a: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T: 01633 848 223*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Calls are monitored out of normal work hours and a voicemail facility is available. Please check out our project website:</a:t>
            </a: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community.alungriffiths.co.uk 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If you would like to subscribe to receive future Newsletters and Bulletins, use this QR code: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4C1708FA-FF68-DF1A-F165-649D5E5996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3740" y="4957258"/>
            <a:ext cx="1181161" cy="113035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3F6B0DE-1A29-37CF-2B0E-64662392A4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5337" y="6145314"/>
            <a:ext cx="1771741" cy="60963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E888097-3E2C-6859-DEE5-4851D53FBCFB}"/>
              </a:ext>
            </a:extLst>
          </p:cNvPr>
          <p:cNvSpPr/>
          <p:nvPr/>
        </p:nvSpPr>
        <p:spPr>
          <a:xfrm rot="656237">
            <a:off x="2841346" y="8098881"/>
            <a:ext cx="550334" cy="121721"/>
          </a:xfrm>
          <a:prstGeom prst="rect">
            <a:avLst/>
          </a:prstGeom>
          <a:solidFill>
            <a:srgbClr val="FFFF00">
              <a:alpha val="5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675A04-4549-CFE0-9B5D-6A70C1905DCC}"/>
              </a:ext>
            </a:extLst>
          </p:cNvPr>
          <p:cNvSpPr/>
          <p:nvPr/>
        </p:nvSpPr>
        <p:spPr>
          <a:xfrm rot="175745">
            <a:off x="4047955" y="8235415"/>
            <a:ext cx="550334" cy="121721"/>
          </a:xfrm>
          <a:prstGeom prst="rect">
            <a:avLst/>
          </a:prstGeom>
          <a:solidFill>
            <a:srgbClr val="FFFF00">
              <a:alpha val="5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80EBCE-B12D-A2C4-52AC-F3DE447D7AE2}"/>
              </a:ext>
            </a:extLst>
          </p:cNvPr>
          <p:cNvSpPr txBox="1">
            <a:spLocks/>
          </p:cNvSpPr>
          <p:nvPr/>
        </p:nvSpPr>
        <p:spPr>
          <a:xfrm>
            <a:off x="4698621" y="7980343"/>
            <a:ext cx="301655" cy="19581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400" dirty="0"/>
              <a:t>LANE CLOSURE</a:t>
            </a:r>
            <a:endParaRPr lang="en-GB" sz="4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C0E41D-0EDF-9226-8464-A5574659D5CA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4483740" y="8078250"/>
            <a:ext cx="214881" cy="163105"/>
          </a:xfrm>
          <a:prstGeom prst="straightConnector1">
            <a:avLst/>
          </a:prstGeom>
          <a:ln w="9525">
            <a:solidFill>
              <a:srgbClr val="FF0000"/>
            </a:solidFill>
            <a:tailEnd type="stealth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2417CB7-6071-2B44-61BD-A05F3CA85FF4}"/>
              </a:ext>
            </a:extLst>
          </p:cNvPr>
          <p:cNvCxnSpPr>
            <a:cxnSpLocks/>
            <a:stCxn id="60" idx="2"/>
            <a:endCxn id="21" idx="0"/>
          </p:cNvCxnSpPr>
          <p:nvPr/>
        </p:nvCxnSpPr>
        <p:spPr>
          <a:xfrm>
            <a:off x="2944764" y="7868965"/>
            <a:ext cx="183296" cy="231022"/>
          </a:xfrm>
          <a:prstGeom prst="straightConnector1">
            <a:avLst/>
          </a:prstGeom>
          <a:ln w="9525">
            <a:solidFill>
              <a:srgbClr val="FF0000"/>
            </a:solidFill>
            <a:tailEnd type="stealth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963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264</Words>
  <Application>Microsoft Office PowerPoint</Application>
  <PresentationFormat>A4 Paper (210x297 mm)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No road closures of the A361 are planned.  Traffic management will be deployed for the following times:   -- Sun-Mon 20:00hrs to 06:00hrs  -- Mon-Tue 20:00hrs to 06:00hrs  -- Tue-Wed 20:00hrs to 06:00hrs  -- Wed-Thu 20:00hrs to 06:00hrs  -- Thu-Fri 20:00hrs to 06:00hrs  -- Fri-Sat 20:00hrs to 06:00hrs  All traffic management will be removed during the daytime throughout the week.   Traffic management being used will include:  -- 2-way temporary traffic lights which will be attended to minimise disruption -- 3-way temporary traffic lights which will be attended to minimise disruption -- lane closures on widened sections which will maintain the flow of traffic in both directions -- two lanes on the roundabouts at Landkey and Borners bridge will be reduced to a single lane with cones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Lee, John</dc:creator>
  <cp:lastModifiedBy>Lee, John</cp:lastModifiedBy>
  <cp:revision>4</cp:revision>
  <dcterms:created xsi:type="dcterms:W3CDTF">2025-02-06T12:22:00Z</dcterms:created>
  <dcterms:modified xsi:type="dcterms:W3CDTF">2025-04-09T15:43:28Z</dcterms:modified>
</cp:coreProperties>
</file>